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2"/>
  </p:notesMasterIdLst>
  <p:sldIdLst>
    <p:sldId id="259" r:id="rId2"/>
    <p:sldId id="260" r:id="rId3"/>
    <p:sldId id="257" r:id="rId4"/>
    <p:sldId id="256" r:id="rId5"/>
    <p:sldId id="261" r:id="rId6"/>
    <p:sldId id="266" r:id="rId7"/>
    <p:sldId id="263" r:id="rId8"/>
    <p:sldId id="264" r:id="rId9"/>
    <p:sldId id="265" r:id="rId10"/>
    <p:sldId id="267"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73" autoAdjust="0"/>
  </p:normalViewPr>
  <p:slideViewPr>
    <p:cSldViewPr>
      <p:cViewPr>
        <p:scale>
          <a:sx n="89" d="100"/>
          <a:sy n="89" d="100"/>
        </p:scale>
        <p:origin x="-948"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568747-6C27-4D2C-A10D-AFC7A3B81E2C}" type="datetimeFigureOut">
              <a:rPr lang="en-US" smtClean="0"/>
              <a:pPr/>
              <a:t>9/4/2023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A520322-9FFF-4F92-A1F7-A1989A2D0E14}" type="slidenum">
              <a:rPr lang="en-US" smtClean="0"/>
              <a:pPr/>
              <a:t>‹#›</a:t>
            </a:fld>
            <a:endParaRPr lang="en-US"/>
          </a:p>
        </p:txBody>
      </p:sp>
    </p:spTree>
    <p:extLst>
      <p:ext uri="{BB962C8B-B14F-4D97-AF65-F5344CB8AC3E}">
        <p14:creationId xmlns:p14="http://schemas.microsoft.com/office/powerpoint/2010/main" val="3905418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D83969C0-74AC-4262-91B6-F4BCF9526A97}" type="datetimeFigureOut">
              <a:rPr lang="en-US" smtClean="0"/>
              <a:pPr/>
              <a:t>9/4/2023</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A909DA15-8C57-4F64-B2BF-A692FA6FDD50}" type="slidenum">
              <a:rPr lang="en-US" smtClean="0"/>
              <a:pPr/>
              <a:t>‹#›</a:t>
            </a:fld>
            <a:endParaRPr lang="en-US"/>
          </a:p>
        </p:txBody>
      </p:sp>
      <p:sp>
        <p:nvSpPr>
          <p:cNvPr id="32" name="Rectangle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0" name="Rectangle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1" name="Rectangle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2" name="Rectangle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Title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en-US"/>
              <a:t>Click to edit Master title style</a:t>
            </a:r>
          </a:p>
        </p:txBody>
      </p:sp>
      <p:sp>
        <p:nvSpPr>
          <p:cNvPr id="9" name="Subtitle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56" name="Rectangle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5" name="Rectangle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6" name="Rectangle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7" name="Rectangle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83969C0-74AC-4262-91B6-F4BCF9526A97}"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981200" cy="5851525"/>
          </a:xfrm>
        </p:spPr>
        <p:txBody>
          <a:bodyPr vert="eaVert" anchor="ctr"/>
          <a:lstStyle/>
          <a:p>
            <a:r>
              <a:rPr kumimoji="0" lang="en-US"/>
              <a:t>Click to edit Master title style</a:t>
            </a:r>
          </a:p>
        </p:txBody>
      </p:sp>
      <p:sp>
        <p:nvSpPr>
          <p:cNvPr id="3" name="Vertical Text Placeholder 2"/>
          <p:cNvSpPr>
            <a:spLocks noGrp="1"/>
          </p:cNvSpPr>
          <p:nvPr>
            <p:ph type="body" orient="vert" idx="1"/>
          </p:nvPr>
        </p:nvSpPr>
        <p:spPr>
          <a:xfrm>
            <a:off x="609600" y="274639"/>
            <a:ext cx="5867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83969C0-74AC-4262-91B6-F4BCF9526A97}"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83969C0-74AC-4262-91B6-F4BCF9526A97}"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Freeform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Freeform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Freeform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Freeform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Freeform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Freeform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1" name="Freeform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Freeform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3" name="Freeform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4" name="Freeform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5" name="Freeform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6" name="Freeform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Freeform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3" name="Text Placeholder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D83969C0-74AC-4262-91B6-F4BCF9526A97}"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09DA15-8C57-4F64-B2BF-A692FA6FDD50}" type="slidenum">
              <a:rPr lang="en-US" smtClean="0"/>
              <a:pPr/>
              <a:t>‹#›</a:t>
            </a:fld>
            <a:endParaRPr lang="en-US"/>
          </a:p>
        </p:txBody>
      </p:sp>
      <p:sp>
        <p:nvSpPr>
          <p:cNvPr id="7" name="Rectangle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en-US"/>
              <a:t>Click to edit Master title style</a:t>
            </a:r>
          </a:p>
        </p:txBody>
      </p:sp>
      <p:sp>
        <p:nvSpPr>
          <p:cNvPr id="8" name="Rectangle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ectangle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ctangle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12064"/>
            <a:ext cx="8229600" cy="914400"/>
          </a:xfrm>
        </p:spPr>
        <p:txBody>
          <a:bodyPr/>
          <a:lstStyle/>
          <a:p>
            <a:r>
              <a:rPr kumimoji="0" lang="en-US"/>
              <a:t>Click to edit Master title style</a:t>
            </a:r>
          </a:p>
        </p:txBody>
      </p:sp>
      <p:sp>
        <p:nvSpPr>
          <p:cNvPr id="3" name="Content Placeholder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83969C0-74AC-4262-91B6-F4BCF9526A97}" type="datetimeFigureOut">
              <a:rPr lang="en-US" smtClean="0"/>
              <a:pPr/>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504824" y="512064"/>
            <a:ext cx="7772400" cy="914400"/>
          </a:xfrm>
        </p:spPr>
        <p:txBody>
          <a:bodyPr anchor="t"/>
          <a:lstStyle>
            <a:lvl1pPr>
              <a:defRPr sz="4000"/>
            </a:lvl1pPr>
            <a:extLst/>
          </a:lstStyle>
          <a:p>
            <a:r>
              <a:rPr kumimoji="0" lang="en-US"/>
              <a:t>Click to edit Master title style</a:t>
            </a:r>
          </a:p>
        </p:txBody>
      </p:sp>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D83969C0-74AC-4262-91B6-F4BCF9526A97}" type="datetimeFigureOut">
              <a:rPr lang="en-US" smtClean="0"/>
              <a:pPr/>
              <a:t>9/4/2023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09DA15-8C57-4F64-B2BF-A692FA6FDD50}" type="slidenum">
              <a:rPr lang="en-US" smtClean="0"/>
              <a:pPr/>
              <a:t>‹#›</a:t>
            </a:fld>
            <a:endParaRPr lang="en-US"/>
          </a:p>
        </p:txBody>
      </p:sp>
      <p:sp>
        <p:nvSpPr>
          <p:cNvPr id="16" name="Rectangle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7" name="Rectangle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Rectangle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Rectangle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Rectangle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Rectangle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0" name="Rectangle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extLst/>
          </a:lstStyle>
          <a:p>
            <a:r>
              <a:rPr kumimoji="0" lang="en-US"/>
              <a:t>Click to edit Master title style</a:t>
            </a:r>
          </a:p>
        </p:txBody>
      </p:sp>
      <p:sp>
        <p:nvSpPr>
          <p:cNvPr id="3" name="Date Placeholder 2"/>
          <p:cNvSpPr>
            <a:spLocks noGrp="1"/>
          </p:cNvSpPr>
          <p:nvPr>
            <p:ph type="dt" sz="half" idx="10"/>
          </p:nvPr>
        </p:nvSpPr>
        <p:spPr/>
        <p:txBody>
          <a:bodyPr/>
          <a:lstStyle/>
          <a:p>
            <a:fld id="{D83969C0-74AC-4262-91B6-F4BCF9526A97}" type="datetimeFigureOut">
              <a:rPr lang="en-US" smtClean="0"/>
              <a:pPr/>
              <a:t>9/4/2023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3969C0-74AC-4262-91B6-F4BCF9526A97}" type="datetimeFigureOut">
              <a:rPr lang="en-US" smtClean="0"/>
              <a:pPr/>
              <a:t>9/4/2023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extLst/>
          </a:lstStyle>
          <a:p>
            <a:r>
              <a:rPr kumimoji="0" lang="en-US"/>
              <a:t>Click to edit Master title style</a:t>
            </a:r>
          </a:p>
        </p:txBody>
      </p:sp>
      <p:sp>
        <p:nvSpPr>
          <p:cNvPr id="3" name="Text Placeholder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83969C0-74AC-4262-91B6-F4BCF9526A97}" type="datetimeFigureOut">
              <a:rPr lang="en-US" smtClean="0"/>
              <a:pPr/>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cxnSp>
        <p:nvCxnSpPr>
          <p:cNvPr id="9" name="Straight Connector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8514581" y="1219200"/>
            <a:ext cx="132763" cy="128466"/>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en-US"/>
              <a:t>Click to edit Master title style</a:t>
            </a:r>
          </a:p>
        </p:txBody>
      </p:sp>
      <p:sp>
        <p:nvSpPr>
          <p:cNvPr id="3" name="Picture Placeholder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en-US"/>
              <a:t>Click icon to add picture</a:t>
            </a:r>
          </a:p>
        </p:txBody>
      </p:sp>
      <p:sp>
        <p:nvSpPr>
          <p:cNvPr id="4" name="Text Placeholder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grpSp>
        <p:nvGrpSpPr>
          <p:cNvPr id="14" name="Group 13"/>
          <p:cNvGrpSpPr/>
          <p:nvPr/>
        </p:nvGrpSpPr>
        <p:grpSpPr>
          <a:xfrm rot="5400000">
            <a:off x="8666981" y="1371600"/>
            <a:ext cx="132763" cy="128466"/>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8320088" y="1474763"/>
            <a:ext cx="132763" cy="128466"/>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6477000" y="55499"/>
            <a:ext cx="2133600" cy="365125"/>
          </a:xfrm>
        </p:spPr>
        <p:txBody>
          <a:bodyPr/>
          <a:lstStyle/>
          <a:p>
            <a:fld id="{D83969C0-74AC-4262-91B6-F4BCF9526A97}" type="datetimeFigureOut">
              <a:rPr lang="en-US" smtClean="0"/>
              <a:pPr/>
              <a:t>9/4/2023</a:t>
            </a:fld>
            <a:endParaRPr lang="en-US"/>
          </a:p>
        </p:txBody>
      </p:sp>
      <p:sp>
        <p:nvSpPr>
          <p:cNvPr id="6" name="Footer Placeholder 5"/>
          <p:cNvSpPr>
            <a:spLocks noGrp="1"/>
          </p:cNvSpPr>
          <p:nvPr>
            <p:ph type="ftr" sz="quarter" idx="11"/>
          </p:nvPr>
        </p:nvSpPr>
        <p:spPr>
          <a:xfrm>
            <a:off x="914400" y="55499"/>
            <a:ext cx="5562600" cy="365125"/>
          </a:xfrm>
        </p:spPr>
        <p:txBody>
          <a:bodyPr/>
          <a:lstStyle/>
          <a:p>
            <a:endParaRPr lang="en-US"/>
          </a:p>
        </p:txBody>
      </p:sp>
      <p:sp>
        <p:nvSpPr>
          <p:cNvPr id="7" name="Slide Number Placeholder 6"/>
          <p:cNvSpPr>
            <a:spLocks noGrp="1"/>
          </p:cNvSpPr>
          <p:nvPr>
            <p:ph type="sldNum" sz="quarter" idx="12"/>
          </p:nvPr>
        </p:nvSpPr>
        <p:spPr>
          <a:xfrm>
            <a:off x="8610600" y="55499"/>
            <a:ext cx="457200" cy="365125"/>
          </a:xfrm>
        </p:spPr>
        <p:txBody>
          <a:bodyPr/>
          <a:lstStyle/>
          <a:p>
            <a:fld id="{A909DA15-8C57-4F64-B2BF-A692FA6FDD5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Rectangle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6" name="Rectangle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7" name="Rectangle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914400" y="512064"/>
            <a:ext cx="7772400" cy="914400"/>
          </a:xfrm>
          <a:prstGeom prst="rect">
            <a:avLst/>
          </a:prstGeom>
        </p:spPr>
        <p:txBody>
          <a:bodyPr vert="horz" anchor="t">
            <a:noAutofit/>
          </a:bodyPr>
          <a:lstStyle/>
          <a:p>
            <a:r>
              <a:rPr kumimoji="0" lang="en-US"/>
              <a:t>Click to edit Master title style</a:t>
            </a:r>
          </a:p>
        </p:txBody>
      </p:sp>
      <p:sp>
        <p:nvSpPr>
          <p:cNvPr id="13" name="Text Placeholder 12"/>
          <p:cNvSpPr>
            <a:spLocks noGrp="1"/>
          </p:cNvSpPr>
          <p:nvPr>
            <p:ph type="body" idx="1"/>
          </p:nvPr>
        </p:nvSpPr>
        <p:spPr>
          <a:xfrm>
            <a:off x="914400" y="1783560"/>
            <a:ext cx="7772400" cy="457200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D83969C0-74AC-4262-91B6-F4BCF9526A97}" type="datetimeFigureOut">
              <a:rPr lang="en-US" smtClean="0"/>
              <a:pPr/>
              <a:t>9/4/2023</a:t>
            </a:fld>
            <a:endParaRPr lang="en-US"/>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en-US"/>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A909DA15-8C57-4F64-B2BF-A692FA6FDD50}"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714348" y="1357298"/>
            <a:ext cx="7772400" cy="1470025"/>
          </a:xfrm>
        </p:spPr>
        <p:txBody>
          <a:bodyPr>
            <a:normAutofit/>
          </a:bodyPr>
          <a:lstStyle/>
          <a:p>
            <a:pPr algn="ctr"/>
            <a:r>
              <a:rPr lang="en-IN" sz="6600" dirty="0">
                <a:solidFill>
                  <a:schemeClr val="accent3"/>
                </a:solidFill>
                <a:latin typeface="Times New Roman" pitchFamily="18" charset="0"/>
                <a:cs typeface="Times New Roman" pitchFamily="18" charset="0"/>
              </a:rPr>
              <a:t>Agro peddle</a:t>
            </a:r>
            <a:endParaRPr lang="en-US" sz="66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2743200" y="3286124"/>
            <a:ext cx="6400800" cy="1752600"/>
          </a:xfrm>
        </p:spPr>
        <p:txBody>
          <a:bodyPr>
            <a:noAutofit/>
          </a:bodyPr>
          <a:lstStyle/>
          <a:p>
            <a:pPr algn="just"/>
            <a:r>
              <a:rPr lang="en-IN" dirty="0">
                <a:latin typeface="Times New Roman" pitchFamily="18" charset="0"/>
                <a:cs typeface="Times New Roman" pitchFamily="18" charset="0"/>
              </a:rPr>
              <a:t>		Presented by : </a:t>
            </a:r>
            <a:r>
              <a:rPr lang="en-IN" dirty="0" err="1">
                <a:latin typeface="Times New Roman" pitchFamily="18" charset="0"/>
                <a:cs typeface="Times New Roman" pitchFamily="18" charset="0"/>
              </a:rPr>
              <a:t>Srujal</a:t>
            </a:r>
            <a:r>
              <a:rPr lang="en-IN" dirty="0">
                <a:latin typeface="Times New Roman" pitchFamily="18" charset="0"/>
                <a:cs typeface="Times New Roman" pitchFamily="18" charset="0"/>
              </a:rPr>
              <a:t> S. </a:t>
            </a:r>
            <a:r>
              <a:rPr lang="en-IN" dirty="0" err="1">
                <a:latin typeface="Times New Roman" pitchFamily="18" charset="0"/>
                <a:cs typeface="Times New Roman" pitchFamily="18" charset="0"/>
              </a:rPr>
              <a:t>Shinde</a:t>
            </a:r>
            <a:endParaRPr lang="en-IN" dirty="0">
              <a:latin typeface="Times New Roman" pitchFamily="18" charset="0"/>
              <a:cs typeface="Times New Roman" pitchFamily="18" charset="0"/>
            </a:endParaRPr>
          </a:p>
          <a:p>
            <a:pPr lvl="0" algn="just"/>
            <a:endParaRPr lang="en-IN" dirty="0">
              <a:latin typeface="Times New Roman" pitchFamily="18" charset="0"/>
              <a:cs typeface="Times New Roman" pitchFamily="18" charset="0"/>
            </a:endParaRPr>
          </a:p>
          <a:p>
            <a:pPr lvl="0" algn="just"/>
            <a:r>
              <a:rPr lang="en-IN" dirty="0">
                <a:latin typeface="Times New Roman" pitchFamily="18" charset="0"/>
                <a:cs typeface="Times New Roman" pitchFamily="18" charset="0"/>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977D11B1-7D32-4BF3-946A-35BE60BBB44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03848" y="404664"/>
            <a:ext cx="3429000" cy="63813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46802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35727" y="404664"/>
            <a:ext cx="7772400" cy="1470025"/>
          </a:xfrm>
        </p:spPr>
        <p:txBody>
          <a:bodyPr>
            <a:normAutofit/>
          </a:bodyPr>
          <a:lstStyle/>
          <a:p>
            <a:r>
              <a:rPr lang="en-IN" sz="6600" dirty="0">
                <a:solidFill>
                  <a:schemeClr val="accent3"/>
                </a:solidFill>
                <a:latin typeface="Times New Roman" pitchFamily="18" charset="0"/>
                <a:cs typeface="Times New Roman" pitchFamily="18" charset="0"/>
              </a:rPr>
              <a:t>Introduction</a:t>
            </a:r>
            <a:endParaRPr lang="en-US" sz="66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539103" y="3398096"/>
            <a:ext cx="6400800" cy="1752600"/>
          </a:xfrm>
        </p:spPr>
        <p:txBody>
          <a:bodyPr>
            <a:noAutofit/>
          </a:bodyPr>
          <a:lstStyle/>
          <a:p>
            <a:pPr algn="just"/>
            <a:r>
              <a:rPr lang="en-IN" sz="1800" dirty="0">
                <a:latin typeface="Times New Roman" pitchFamily="18" charset="0"/>
                <a:cs typeface="Times New Roman" pitchFamily="18" charset="0"/>
              </a:rPr>
              <a:t>Agriculture is something that people have started to become lethargic on, forgetting that it is what is keeping us alive. But there are still hardworking, passionate farmers whose life runs on just farming. But there’s also the corruption that’s increasing a lot nowadays.</a:t>
            </a:r>
          </a:p>
          <a:p>
            <a:pPr algn="just"/>
            <a:r>
              <a:rPr lang="en-IN" sz="1800" dirty="0">
                <a:latin typeface="Times New Roman" pitchFamily="18" charset="0"/>
                <a:cs typeface="Times New Roman" pitchFamily="18" charset="0"/>
              </a:rPr>
              <a:t>In order to avoid this corruption there has to be direct relationship and communication between the farmers and customers. The vision of this project is to ensure fair price to the farming community by providing new techniques and by making use of online market.</a:t>
            </a:r>
            <a:endParaRPr lang="en-US" sz="1800" dirty="0">
              <a:latin typeface="Times New Roman" pitchFamily="18" charset="0"/>
              <a:cs typeface="Times New Roman" pitchFamily="18" charset="0"/>
            </a:endParaRPr>
          </a:p>
          <a:p>
            <a:pPr algn="just"/>
            <a:endParaRPr lang="en-IN" sz="1800" dirty="0">
              <a:latin typeface="Times New Roman" pitchFamily="18" charset="0"/>
              <a:cs typeface="Times New Roman" pitchFamily="18" charset="0"/>
            </a:endParaRPr>
          </a:p>
          <a:p>
            <a:pPr algn="just"/>
            <a:endParaRPr lang="en-US" sz="1800" dirty="0"/>
          </a:p>
          <a:p>
            <a:pPr lvl="0" algn="just"/>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2910" y="214290"/>
            <a:ext cx="7772400" cy="1470025"/>
          </a:xfrm>
        </p:spPr>
        <p:txBody>
          <a:bodyPr>
            <a:normAutofit/>
          </a:bodyPr>
          <a:lstStyle/>
          <a:p>
            <a:r>
              <a:rPr lang="en-IN" sz="6600" dirty="0">
                <a:solidFill>
                  <a:schemeClr val="accent3"/>
                </a:solidFill>
                <a:latin typeface="Times New Roman" pitchFamily="18" charset="0"/>
                <a:cs typeface="Times New Roman" pitchFamily="18" charset="0"/>
              </a:rPr>
              <a:t>Abstract</a:t>
            </a:r>
            <a:endParaRPr lang="en-US" sz="66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539552" y="3398096"/>
            <a:ext cx="6400800" cy="1752600"/>
          </a:xfrm>
        </p:spPr>
        <p:txBody>
          <a:bodyPr>
            <a:noAutofit/>
          </a:bodyPr>
          <a:lstStyle/>
          <a:p>
            <a:pPr algn="just"/>
            <a:r>
              <a:rPr lang="en-IN" sz="1800" dirty="0">
                <a:latin typeface="Times New Roman" pitchFamily="18" charset="0"/>
                <a:cs typeface="Times New Roman" pitchFamily="18" charset="0"/>
              </a:rPr>
              <a:t>Agricultural selling still continues to be in an exceedingly dangerous form in rural India. The farmers have to rely on native traders and middlemen for the disposal of their farms products.</a:t>
            </a:r>
          </a:p>
          <a:p>
            <a:pPr algn="just"/>
            <a:r>
              <a:rPr lang="en-IN" sz="1800" dirty="0">
                <a:latin typeface="Times New Roman" pitchFamily="18" charset="0"/>
                <a:cs typeface="Times New Roman" pitchFamily="18" charset="0"/>
              </a:rPr>
              <a:t>As there are many intermediators in between, farmers does not get profitable price for their produce.</a:t>
            </a:r>
          </a:p>
          <a:p>
            <a:pPr algn="just"/>
            <a:r>
              <a:rPr lang="en-IN" sz="1800" dirty="0">
                <a:latin typeface="Times New Roman" pitchFamily="18" charset="0"/>
                <a:cs typeface="Times New Roman" pitchFamily="18" charset="0"/>
              </a:rPr>
              <a:t>Though farmers try to sell their products on online platforms, due to quality and freshness issue many consumers did not buy them.</a:t>
            </a:r>
          </a:p>
          <a:p>
            <a:pPr algn="just"/>
            <a:r>
              <a:rPr lang="en-IN" sz="1800" dirty="0">
                <a:latin typeface="Times New Roman" pitchFamily="18" charset="0"/>
                <a:cs typeface="Times New Roman" pitchFamily="18" charset="0"/>
              </a:rPr>
              <a:t>Our proposed system will overcome both the problems of farmers as well as consumers.</a:t>
            </a:r>
          </a:p>
          <a:p>
            <a:pPr algn="just"/>
            <a:r>
              <a:rPr lang="en-IN" sz="1800" dirty="0">
                <a:latin typeface="Times New Roman" pitchFamily="18" charset="0"/>
                <a:cs typeface="Times New Roman" pitchFamily="18" charset="0"/>
              </a:rPr>
              <a:t>Our aim is to provide ease of buying agricultural products at great price with assurance about freshness and help farmers.</a:t>
            </a:r>
          </a:p>
          <a:p>
            <a:pPr algn="just"/>
            <a:endParaRPr lang="en-US" sz="1800" dirty="0"/>
          </a:p>
          <a:p>
            <a:pPr lvl="0" algn="just"/>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2910" y="214290"/>
            <a:ext cx="7772400" cy="1470025"/>
          </a:xfrm>
        </p:spPr>
        <p:txBody>
          <a:bodyPr>
            <a:normAutofit fontScale="90000"/>
          </a:bodyPr>
          <a:lstStyle/>
          <a:p>
            <a:r>
              <a:rPr lang="en-IN" sz="6600" dirty="0">
                <a:solidFill>
                  <a:schemeClr val="accent3"/>
                </a:solidFill>
                <a:latin typeface="Times New Roman" pitchFamily="18" charset="0"/>
                <a:cs typeface="Times New Roman" pitchFamily="18" charset="0"/>
              </a:rPr>
              <a:t>Problem Statement</a:t>
            </a:r>
            <a:endParaRPr lang="en-US" sz="66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641999" y="3861048"/>
            <a:ext cx="6400800" cy="1752600"/>
          </a:xfrm>
        </p:spPr>
        <p:txBody>
          <a:bodyPr>
            <a:noAutofit/>
          </a:bodyPr>
          <a:lstStyle/>
          <a:p>
            <a:pPr algn="just">
              <a:buFont typeface="Wingdings" pitchFamily="2" charset="2"/>
              <a:buChar char="Ø"/>
            </a:pPr>
            <a:r>
              <a:rPr lang="en-IN" dirty="0"/>
              <a:t>  </a:t>
            </a:r>
            <a:r>
              <a:rPr lang="en-IN" dirty="0">
                <a:latin typeface="Times New Roman" pitchFamily="18" charset="0"/>
                <a:cs typeface="Times New Roman" pitchFamily="18" charset="0"/>
              </a:rPr>
              <a:t>In case of agricultural goods, farmer does not decide  the     price at which his product would be sold to the ultimate consumer. It is only the intermediaries who determine the final price in marketing. Agricultural goods, perhaps have the longest chain of middlemen.</a:t>
            </a:r>
            <a:endParaRPr lang="en-US" dirty="0">
              <a:latin typeface="Times New Roman" pitchFamily="18" charset="0"/>
              <a:cs typeface="Times New Roman" pitchFamily="18" charset="0"/>
            </a:endParaRPr>
          </a:p>
          <a:p>
            <a:pPr lvl="0" algn="just">
              <a:buFont typeface="Wingdings" pitchFamily="2" charset="2"/>
              <a:buChar char="Ø"/>
            </a:pPr>
            <a:endParaRPr lang="en-IN" dirty="0">
              <a:latin typeface="Times New Roman" pitchFamily="18" charset="0"/>
              <a:cs typeface="Times New Roman" pitchFamily="18" charset="0"/>
            </a:endParaRPr>
          </a:p>
          <a:p>
            <a:pPr algn="just">
              <a:buFont typeface="Wingdings" pitchFamily="2" charset="2"/>
              <a:buChar char="Ø"/>
            </a:pPr>
            <a:r>
              <a:rPr lang="en-IN" dirty="0">
                <a:latin typeface="Times New Roman" pitchFamily="18" charset="0"/>
                <a:cs typeface="Times New Roman" pitchFamily="18" charset="0"/>
              </a:rPr>
              <a:t>  Thus, the high price paid by the consumer does not reach the grower. It is pocketed only by the market intermediaries. To overcome this problem, we are going to provide platform for selling the agricultural goods with great profit.</a:t>
            </a:r>
            <a:endParaRPr lang="en-US" dirty="0">
              <a:latin typeface="Times New Roman" pitchFamily="18" charset="0"/>
              <a:cs typeface="Times New Roman" pitchFamily="18" charset="0"/>
            </a:endParaRPr>
          </a:p>
          <a:p>
            <a:pPr lvl="0" algn="just"/>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2910" y="0"/>
            <a:ext cx="7772400" cy="1470025"/>
          </a:xfrm>
        </p:spPr>
        <p:txBody>
          <a:bodyPr>
            <a:normAutofit/>
          </a:bodyPr>
          <a:lstStyle/>
          <a:p>
            <a:r>
              <a:rPr lang="en-IN" sz="5400" dirty="0">
                <a:solidFill>
                  <a:schemeClr val="accent3"/>
                </a:solidFill>
                <a:latin typeface="Times New Roman" pitchFamily="18" charset="0"/>
                <a:cs typeface="Times New Roman" pitchFamily="18" charset="0"/>
              </a:rPr>
              <a:t>Literature survey</a:t>
            </a:r>
            <a:endParaRPr lang="en-US" sz="54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571472" y="4143380"/>
            <a:ext cx="6400800" cy="1752600"/>
          </a:xfrm>
        </p:spPr>
        <p:txBody>
          <a:bodyPr>
            <a:noAutofit/>
          </a:bodyPr>
          <a:lstStyle/>
          <a:p>
            <a:pPr algn="just"/>
            <a:endParaRPr lang="en-US" sz="1800" dirty="0"/>
          </a:p>
          <a:p>
            <a:pPr lvl="0" algn="just"/>
            <a:endParaRPr lang="en-US" sz="1800" dirty="0"/>
          </a:p>
        </p:txBody>
      </p:sp>
      <p:sp>
        <p:nvSpPr>
          <p:cNvPr id="8" name="Subtitle 4"/>
          <p:cNvSpPr txBox="1">
            <a:spLocks/>
          </p:cNvSpPr>
          <p:nvPr/>
        </p:nvSpPr>
        <p:spPr>
          <a:xfrm>
            <a:off x="571472" y="4143380"/>
            <a:ext cx="6400800" cy="1752600"/>
          </a:xfrm>
          <a:prstGeom prst="rect">
            <a:avLst/>
          </a:prstGeom>
        </p:spPr>
        <p:txBody>
          <a:bodyPr vert="horz" lIns="100584" tIns="45720" anchor="b">
            <a:noAutofit/>
          </a:bodyPr>
          <a:lstStyle/>
          <a:p>
            <a:pPr marL="0" marR="0" lvl="0" indent="0" algn="just" defTabSz="914400" rtl="0" eaLnBrk="1" fontAlgn="auto" latinLnBrk="0" hangingPunct="1">
              <a:lnSpc>
                <a:spcPct val="100000"/>
              </a:lnSpc>
              <a:spcBef>
                <a:spcPts val="0"/>
              </a:spcBef>
              <a:spcAft>
                <a:spcPts val="0"/>
              </a:spcAft>
              <a:buClr>
                <a:schemeClr val="tx2"/>
              </a:buClr>
              <a:buSzPct val="95000"/>
              <a:buFont typeface="Wingdings"/>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a:p>
            <a:pPr marL="0" marR="0" lvl="0" indent="0" algn="just" defTabSz="914400" rtl="0" eaLnBrk="1" fontAlgn="auto" latinLnBrk="0" hangingPunct="1">
              <a:lnSpc>
                <a:spcPct val="100000"/>
              </a:lnSpc>
              <a:spcBef>
                <a:spcPts val="0"/>
              </a:spcBef>
              <a:spcAft>
                <a:spcPts val="0"/>
              </a:spcAft>
              <a:buClr>
                <a:schemeClr val="tx2"/>
              </a:buClr>
              <a:buSzPct val="95000"/>
              <a:buFont typeface="Wingdings"/>
              <a:buNone/>
              <a:tabLst/>
              <a:defRPr/>
            </a:pPr>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graphicFrame>
        <p:nvGraphicFramePr>
          <p:cNvPr id="9" name="Table 8"/>
          <p:cNvGraphicFramePr>
            <a:graphicFrameLocks noGrp="1"/>
          </p:cNvGraphicFramePr>
          <p:nvPr>
            <p:extLst>
              <p:ext uri="{D42A27DB-BD31-4B8C-83A1-F6EECF244321}">
                <p14:modId xmlns:p14="http://schemas.microsoft.com/office/powerpoint/2010/main" val="2557825369"/>
              </p:ext>
            </p:extLst>
          </p:nvPr>
        </p:nvGraphicFramePr>
        <p:xfrm>
          <a:off x="821504" y="1124744"/>
          <a:ext cx="7500991" cy="5431196"/>
        </p:xfrm>
        <a:graphic>
          <a:graphicData uri="http://schemas.openxmlformats.org/drawingml/2006/table">
            <a:tbl>
              <a:tblPr firstRow="1" bandRow="1">
                <a:tableStyleId>{5202B0CA-FC54-4496-8BCA-5EF66A818D29}</a:tableStyleId>
              </a:tblPr>
              <a:tblGrid>
                <a:gridCol w="540281">
                  <a:extLst>
                    <a:ext uri="{9D8B030D-6E8A-4147-A177-3AD203B41FA5}">
                      <a16:colId xmlns:a16="http://schemas.microsoft.com/office/drawing/2014/main" xmlns="" val="20000"/>
                    </a:ext>
                  </a:extLst>
                </a:gridCol>
                <a:gridCol w="1472180">
                  <a:extLst>
                    <a:ext uri="{9D8B030D-6E8A-4147-A177-3AD203B41FA5}">
                      <a16:colId xmlns:a16="http://schemas.microsoft.com/office/drawing/2014/main" xmlns="" val="20001"/>
                    </a:ext>
                  </a:extLst>
                </a:gridCol>
                <a:gridCol w="1829510">
                  <a:extLst>
                    <a:ext uri="{9D8B030D-6E8A-4147-A177-3AD203B41FA5}">
                      <a16:colId xmlns:a16="http://schemas.microsoft.com/office/drawing/2014/main" xmlns="" val="20002"/>
                    </a:ext>
                  </a:extLst>
                </a:gridCol>
                <a:gridCol w="1829510">
                  <a:extLst>
                    <a:ext uri="{9D8B030D-6E8A-4147-A177-3AD203B41FA5}">
                      <a16:colId xmlns:a16="http://schemas.microsoft.com/office/drawing/2014/main" xmlns="" val="20003"/>
                    </a:ext>
                  </a:extLst>
                </a:gridCol>
                <a:gridCol w="1829510">
                  <a:extLst>
                    <a:ext uri="{9D8B030D-6E8A-4147-A177-3AD203B41FA5}">
                      <a16:colId xmlns:a16="http://schemas.microsoft.com/office/drawing/2014/main" xmlns="" val="20004"/>
                    </a:ext>
                  </a:extLst>
                </a:gridCol>
              </a:tblGrid>
              <a:tr h="300054">
                <a:tc>
                  <a:txBody>
                    <a:bodyPr/>
                    <a:lstStyle/>
                    <a:p>
                      <a:pPr algn="ctr"/>
                      <a:r>
                        <a:rPr lang="en-IN" sz="1600" dirty="0">
                          <a:latin typeface="Times New Roman" pitchFamily="18" charset="0"/>
                          <a:cs typeface="Times New Roman" pitchFamily="18" charset="0"/>
                        </a:rPr>
                        <a:t>SR. No</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Title</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Author</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Publisher and</a:t>
                      </a:r>
                      <a:r>
                        <a:rPr lang="en-IN" sz="1600" baseline="0" dirty="0">
                          <a:latin typeface="Times New Roman" pitchFamily="18" charset="0"/>
                          <a:cs typeface="Times New Roman" pitchFamily="18" charset="0"/>
                        </a:rPr>
                        <a:t> YOP</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Seed Idea/Work Description</a:t>
                      </a:r>
                      <a:endParaRPr lang="en-US" sz="1600" dirty="0">
                        <a:latin typeface="Times New Roman" pitchFamily="18" charset="0"/>
                        <a:cs typeface="Times New Roman" pitchFamily="18" charset="0"/>
                      </a:endParaRPr>
                    </a:p>
                  </a:txBody>
                  <a:tcPr/>
                </a:tc>
                <a:extLst>
                  <a:ext uri="{0D108BD9-81ED-4DB2-BD59-A6C34878D82A}">
                    <a16:rowId xmlns:a16="http://schemas.microsoft.com/office/drawing/2014/main" xmlns="" val="10000"/>
                  </a:ext>
                </a:extLst>
              </a:tr>
              <a:tr h="370840">
                <a:tc>
                  <a:txBody>
                    <a:bodyPr/>
                    <a:lstStyle/>
                    <a:p>
                      <a:pPr algn="ctr"/>
                      <a:r>
                        <a:rPr lang="en-IN" sz="1600" dirty="0">
                          <a:latin typeface="Times New Roman" pitchFamily="18" charset="0"/>
                          <a:cs typeface="Times New Roman" pitchFamily="18" charset="0"/>
                        </a:rPr>
                        <a:t>1.</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Agriculture marketing using web</a:t>
                      </a:r>
                      <a:r>
                        <a:rPr lang="en-IN" sz="1600" baseline="0" dirty="0">
                          <a:latin typeface="Times New Roman" pitchFamily="18" charset="0"/>
                          <a:cs typeface="Times New Roman" pitchFamily="18" charset="0"/>
                        </a:rPr>
                        <a:t> and mobile based technologies.</a:t>
                      </a:r>
                      <a:endParaRPr lang="en-US" sz="1600" dirty="0">
                        <a:latin typeface="Times New Roman" pitchFamily="18" charset="0"/>
                        <a:cs typeface="Times New Roman" pitchFamily="18" charset="0"/>
                      </a:endParaRPr>
                    </a:p>
                  </a:txBody>
                  <a:tcPr/>
                </a:tc>
                <a:tc>
                  <a:txBody>
                    <a:bodyPr/>
                    <a:lstStyle/>
                    <a:p>
                      <a:pPr algn="ctr"/>
                      <a:r>
                        <a:rPr lang="en-IN" sz="1600" dirty="0" err="1">
                          <a:latin typeface="Times New Roman" pitchFamily="18" charset="0"/>
                          <a:cs typeface="Times New Roman" pitchFamily="18" charset="0"/>
                        </a:rPr>
                        <a:t>Abhishek</a:t>
                      </a:r>
                      <a:r>
                        <a:rPr lang="en-IN" sz="1600" dirty="0">
                          <a:latin typeface="Times New Roman" pitchFamily="18" charset="0"/>
                          <a:cs typeface="Times New Roman" pitchFamily="18" charset="0"/>
                        </a:rPr>
                        <a:t>  A. G.</a:t>
                      </a:r>
                    </a:p>
                    <a:p>
                      <a:pPr algn="ctr"/>
                      <a:r>
                        <a:rPr lang="en-IN" sz="1600" dirty="0" err="1">
                          <a:latin typeface="Times New Roman" pitchFamily="18" charset="0"/>
                          <a:cs typeface="Times New Roman" pitchFamily="18" charset="0"/>
                        </a:rPr>
                        <a:t>Bharathwaj</a:t>
                      </a:r>
                      <a:r>
                        <a:rPr lang="en-IN" sz="1600" dirty="0">
                          <a:latin typeface="Times New Roman" pitchFamily="18" charset="0"/>
                          <a:cs typeface="Times New Roman" pitchFamily="18" charset="0"/>
                        </a:rPr>
                        <a:t> M.</a:t>
                      </a:r>
                    </a:p>
                    <a:p>
                      <a:pPr algn="ctr"/>
                      <a:r>
                        <a:rPr lang="en-IN" sz="1600" dirty="0" err="1">
                          <a:latin typeface="Times New Roman" pitchFamily="18" charset="0"/>
                          <a:cs typeface="Times New Roman" pitchFamily="18" charset="0"/>
                        </a:rPr>
                        <a:t>Bhagyalakshmi</a:t>
                      </a:r>
                      <a:r>
                        <a:rPr lang="en-IN" sz="1600" dirty="0">
                          <a:latin typeface="Times New Roman" pitchFamily="18" charset="0"/>
                          <a:cs typeface="Times New Roman" pitchFamily="18" charset="0"/>
                        </a:rPr>
                        <a:t> L.</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IEEE</a:t>
                      </a:r>
                    </a:p>
                    <a:p>
                      <a:pPr algn="ctr"/>
                      <a:r>
                        <a:rPr lang="en-IN" sz="1600" dirty="0">
                          <a:latin typeface="Times New Roman" pitchFamily="18" charset="0"/>
                          <a:cs typeface="Times New Roman" pitchFamily="18" charset="0"/>
                        </a:rPr>
                        <a:t>2016</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Ensure fair price to the farming community by devising new techniques and by making use of online</a:t>
                      </a:r>
                      <a:r>
                        <a:rPr lang="en-IN" sz="1600" baseline="0" dirty="0">
                          <a:latin typeface="Times New Roman" pitchFamily="18" charset="0"/>
                          <a:cs typeface="Times New Roman" pitchFamily="18" charset="0"/>
                        </a:rPr>
                        <a:t> market.</a:t>
                      </a:r>
                      <a:endParaRPr lang="en-US" sz="1600" dirty="0">
                        <a:latin typeface="Times New Roman" pitchFamily="18" charset="0"/>
                        <a:cs typeface="Times New Roman" pitchFamily="18" charset="0"/>
                      </a:endParaRPr>
                    </a:p>
                  </a:txBody>
                  <a:tcPr/>
                </a:tc>
                <a:extLst>
                  <a:ext uri="{0D108BD9-81ED-4DB2-BD59-A6C34878D82A}">
                    <a16:rowId xmlns:a16="http://schemas.microsoft.com/office/drawing/2014/main" xmlns="" val="10001"/>
                  </a:ext>
                </a:extLst>
              </a:tr>
              <a:tr h="370840">
                <a:tc>
                  <a:txBody>
                    <a:bodyPr/>
                    <a:lstStyle/>
                    <a:p>
                      <a:pPr algn="ctr"/>
                      <a:r>
                        <a:rPr lang="en-IN" sz="1600" dirty="0">
                          <a:latin typeface="Times New Roman" pitchFamily="18" charset="0"/>
                          <a:cs typeface="Times New Roman" pitchFamily="18" charset="0"/>
                        </a:rPr>
                        <a:t>2.</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Innovation of E-commerce</a:t>
                      </a:r>
                      <a:r>
                        <a:rPr lang="en-IN" sz="1600" baseline="0" dirty="0">
                          <a:latin typeface="Times New Roman" pitchFamily="18" charset="0"/>
                          <a:cs typeface="Times New Roman" pitchFamily="18" charset="0"/>
                        </a:rPr>
                        <a:t> fresh agricultural products.</a:t>
                      </a:r>
                      <a:endParaRPr lang="en-US" sz="1600" dirty="0">
                        <a:latin typeface="Times New Roman" pitchFamily="18" charset="0"/>
                        <a:cs typeface="Times New Roman" pitchFamily="18" charset="0"/>
                      </a:endParaRPr>
                    </a:p>
                  </a:txBody>
                  <a:tcPr/>
                </a:tc>
                <a:tc>
                  <a:txBody>
                    <a:bodyPr/>
                    <a:lstStyle/>
                    <a:p>
                      <a:pPr algn="ctr"/>
                      <a:r>
                        <a:rPr lang="en-IN" sz="1600" dirty="0" err="1">
                          <a:latin typeface="Times New Roman" pitchFamily="18" charset="0"/>
                          <a:cs typeface="Times New Roman" pitchFamily="18" charset="0"/>
                        </a:rPr>
                        <a:t>Lan</a:t>
                      </a:r>
                      <a:r>
                        <a:rPr lang="en-IN" sz="1600" dirty="0">
                          <a:latin typeface="Times New Roman" pitchFamily="18" charset="0"/>
                          <a:cs typeface="Times New Roman" pitchFamily="18" charset="0"/>
                        </a:rPr>
                        <a:t> Li</a:t>
                      </a:r>
                    </a:p>
                    <a:p>
                      <a:pPr algn="ctr"/>
                      <a:r>
                        <a:rPr lang="en-IN" sz="1600" dirty="0" err="1">
                          <a:latin typeface="Times New Roman" pitchFamily="18" charset="0"/>
                          <a:cs typeface="Times New Roman" pitchFamily="18" charset="0"/>
                        </a:rPr>
                        <a:t>Yingzhang</a:t>
                      </a:r>
                      <a:r>
                        <a:rPr lang="en-IN" sz="1600" dirty="0">
                          <a:latin typeface="Times New Roman" pitchFamily="18" charset="0"/>
                          <a:cs typeface="Times New Roman" pitchFamily="18" charset="0"/>
                        </a:rPr>
                        <a:t> Miao</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Reasearchgate.net</a:t>
                      </a:r>
                    </a:p>
                    <a:p>
                      <a:pPr algn="ctr"/>
                      <a:r>
                        <a:rPr lang="en-IN" sz="1600" dirty="0">
                          <a:latin typeface="Times New Roman" pitchFamily="18" charset="0"/>
                          <a:cs typeface="Times New Roman" pitchFamily="18" charset="0"/>
                        </a:rPr>
                        <a:t>2017</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Use effectiveness of E-commerce to increase income of farmers.</a:t>
                      </a:r>
                      <a:endParaRPr lang="en-US" sz="1600" dirty="0">
                        <a:latin typeface="Times New Roman" pitchFamily="18" charset="0"/>
                        <a:cs typeface="Times New Roman" pitchFamily="18" charset="0"/>
                      </a:endParaRPr>
                    </a:p>
                  </a:txBody>
                  <a:tcPr/>
                </a:tc>
                <a:extLst>
                  <a:ext uri="{0D108BD9-81ED-4DB2-BD59-A6C34878D82A}">
                    <a16:rowId xmlns:a16="http://schemas.microsoft.com/office/drawing/2014/main" xmlns="" val="10002"/>
                  </a:ext>
                </a:extLst>
              </a:tr>
              <a:tr h="1743116">
                <a:tc>
                  <a:txBody>
                    <a:bodyPr/>
                    <a:lstStyle/>
                    <a:p>
                      <a:pPr algn="ctr"/>
                      <a:r>
                        <a:rPr lang="en-IN" sz="1600" dirty="0">
                          <a:latin typeface="Times New Roman" pitchFamily="18" charset="0"/>
                          <a:cs typeface="Times New Roman" pitchFamily="18" charset="0"/>
                        </a:rPr>
                        <a:t>3.</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Fruit and vegetable identification using machine</a:t>
                      </a:r>
                      <a:r>
                        <a:rPr lang="en-IN" sz="1600" baseline="0" dirty="0">
                          <a:latin typeface="Times New Roman" pitchFamily="18" charset="0"/>
                          <a:cs typeface="Times New Roman" pitchFamily="18" charset="0"/>
                        </a:rPr>
                        <a:t> learning.</a:t>
                      </a:r>
                      <a:endParaRPr lang="en-US" sz="1600" dirty="0">
                        <a:latin typeface="Times New Roman" pitchFamily="18" charset="0"/>
                        <a:cs typeface="Times New Roman" pitchFamily="18" charset="0"/>
                      </a:endParaRPr>
                    </a:p>
                  </a:txBody>
                  <a:tcPr/>
                </a:tc>
                <a:tc>
                  <a:txBody>
                    <a:bodyPr/>
                    <a:lstStyle/>
                    <a:p>
                      <a:pPr algn="ctr"/>
                      <a:r>
                        <a:rPr lang="en-IN" sz="1600" dirty="0" err="1">
                          <a:latin typeface="Times New Roman" pitchFamily="18" charset="0"/>
                          <a:cs typeface="Times New Roman" pitchFamily="18" charset="0"/>
                        </a:rPr>
                        <a:t>Frida</a:t>
                      </a:r>
                      <a:r>
                        <a:rPr lang="en-IN" sz="1600" dirty="0">
                          <a:latin typeface="Times New Roman" pitchFamily="18" charset="0"/>
                          <a:cs typeface="Times New Roman" pitchFamily="18" charset="0"/>
                        </a:rPr>
                        <a:t> </a:t>
                      </a:r>
                      <a:r>
                        <a:rPr lang="en-IN" sz="1600" dirty="0" err="1">
                          <a:latin typeface="Times New Roman" pitchFamily="18" charset="0"/>
                          <a:cs typeface="Times New Roman" pitchFamily="18" charset="0"/>
                        </a:rPr>
                        <a:t>Femling</a:t>
                      </a:r>
                      <a:endParaRPr lang="en-IN" sz="1600" dirty="0">
                        <a:latin typeface="Times New Roman" pitchFamily="18" charset="0"/>
                        <a:cs typeface="Times New Roman" pitchFamily="18" charset="0"/>
                      </a:endParaRPr>
                    </a:p>
                    <a:p>
                      <a:pPr algn="ctr"/>
                      <a:r>
                        <a:rPr lang="en-IN" sz="1600" dirty="0">
                          <a:latin typeface="Times New Roman" pitchFamily="18" charset="0"/>
                          <a:cs typeface="Times New Roman" pitchFamily="18" charset="0"/>
                        </a:rPr>
                        <a:t>Adam</a:t>
                      </a:r>
                      <a:r>
                        <a:rPr lang="en-IN" sz="1600" baseline="0" dirty="0">
                          <a:latin typeface="Times New Roman" pitchFamily="18" charset="0"/>
                          <a:cs typeface="Times New Roman" pitchFamily="18" charset="0"/>
                        </a:rPr>
                        <a:t> Olson</a:t>
                      </a:r>
                    </a:p>
                    <a:p>
                      <a:pPr algn="ctr"/>
                      <a:r>
                        <a:rPr lang="en-IN" sz="1600" baseline="0" dirty="0">
                          <a:latin typeface="Times New Roman" pitchFamily="18" charset="0"/>
                          <a:cs typeface="Times New Roman" pitchFamily="18" charset="0"/>
                        </a:rPr>
                        <a:t>Fernando Alonso-Fernandez</a:t>
                      </a:r>
                      <a:endParaRPr lang="en-IN"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Researchgate.net</a:t>
                      </a:r>
                    </a:p>
                    <a:p>
                      <a:pPr algn="ctr"/>
                      <a:r>
                        <a:rPr lang="en-IN" sz="1600" dirty="0">
                          <a:latin typeface="Times New Roman" pitchFamily="18" charset="0"/>
                          <a:cs typeface="Times New Roman" pitchFamily="18" charset="0"/>
                        </a:rPr>
                        <a:t>2018</a:t>
                      </a:r>
                    </a:p>
                  </a:txBody>
                  <a:tcPr/>
                </a:tc>
                <a:tc>
                  <a:txBody>
                    <a:bodyPr/>
                    <a:lstStyle/>
                    <a:p>
                      <a:pPr algn="ctr"/>
                      <a:r>
                        <a:rPr lang="en-IN" sz="1600" dirty="0">
                          <a:latin typeface="Times New Roman" pitchFamily="18" charset="0"/>
                          <a:cs typeface="Times New Roman" pitchFamily="18" charset="0"/>
                        </a:rPr>
                        <a:t>Developing a system identifying fruit and vegetable using image captured with a camera.</a:t>
                      </a:r>
                    </a:p>
                  </a:txBody>
                  <a:tcPr/>
                </a:tc>
                <a:extLst>
                  <a:ext uri="{0D108BD9-81ED-4DB2-BD59-A6C34878D82A}">
                    <a16:rowId xmlns:a16="http://schemas.microsoft.com/office/drawing/2014/main" xmlns=""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89EBB4B-3180-4BD3-B902-BAA43CD6457F}"/>
              </a:ext>
            </a:extLst>
          </p:cNvPr>
          <p:cNvSpPr>
            <a:spLocks noGrp="1"/>
          </p:cNvSpPr>
          <p:nvPr>
            <p:ph type="title"/>
          </p:nvPr>
        </p:nvSpPr>
        <p:spPr>
          <a:xfrm>
            <a:off x="471897" y="334169"/>
            <a:ext cx="7772400" cy="914400"/>
          </a:xfrm>
        </p:spPr>
        <p:txBody>
          <a:bodyPr/>
          <a:lstStyle/>
          <a:p>
            <a:r>
              <a:rPr lang="en-IN" sz="5400" b="1" dirty="0">
                <a:solidFill>
                  <a:srgbClr val="FFC000"/>
                </a:solidFill>
                <a:latin typeface="Times New Roman" panose="02020603050405020304" pitchFamily="18" charset="0"/>
                <a:cs typeface="Times New Roman" panose="02020603050405020304" pitchFamily="18" charset="0"/>
              </a:rPr>
              <a:t>METHODOLOGY</a:t>
            </a:r>
            <a:endParaRPr lang="en-IN" sz="5900" b="1" dirty="0">
              <a:solidFill>
                <a:srgbClr val="FFC000"/>
              </a:solidFill>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xmlns="" id="{2E416517-7D3F-4162-8F21-47ADC4F758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8600" y="1784350"/>
            <a:ext cx="6604000" cy="457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2">
            <a:extLst>
              <a:ext uri="{FF2B5EF4-FFF2-40B4-BE49-F238E27FC236}">
                <a16:creationId xmlns:a16="http://schemas.microsoft.com/office/drawing/2014/main" xmlns="" id="{43B34B07-1A95-42F2-A6CF-35E2ADBF85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568" y="1627187"/>
            <a:ext cx="8596064" cy="48863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477131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2910" y="214290"/>
            <a:ext cx="7772400" cy="1470025"/>
          </a:xfrm>
        </p:spPr>
        <p:txBody>
          <a:bodyPr>
            <a:normAutofit/>
          </a:bodyPr>
          <a:lstStyle/>
          <a:p>
            <a:r>
              <a:rPr lang="en-IN" sz="2400" dirty="0">
                <a:solidFill>
                  <a:schemeClr val="accent3"/>
                </a:solidFill>
                <a:latin typeface="Times New Roman" pitchFamily="18" charset="0"/>
                <a:cs typeface="Times New Roman" pitchFamily="18" charset="0"/>
              </a:rPr>
              <a:t>Work till date</a:t>
            </a:r>
            <a:endParaRPr lang="en-US" sz="24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539552" y="714880"/>
            <a:ext cx="3064994" cy="720080"/>
          </a:xfrm>
        </p:spPr>
        <p:txBody>
          <a:bodyPr>
            <a:noAutofit/>
          </a:bodyPr>
          <a:lstStyle/>
          <a:p>
            <a:pPr algn="just">
              <a:buFont typeface="Wingdings" pitchFamily="2" charset="2"/>
              <a:buChar char="Ø"/>
            </a:pPr>
            <a:r>
              <a:rPr lang="en-IN" dirty="0">
                <a:latin typeface="Times New Roman" pitchFamily="18" charset="0"/>
                <a:cs typeface="Times New Roman" pitchFamily="18" charset="0"/>
              </a:rPr>
              <a:t>Log in for user/customer</a:t>
            </a:r>
          </a:p>
          <a:p>
            <a:pPr algn="just">
              <a:buFont typeface="Wingdings" pitchFamily="2" charset="2"/>
              <a:buChar char="Ø"/>
            </a:pPr>
            <a:endParaRPr lang="en-US" dirty="0"/>
          </a:p>
        </p:txBody>
      </p:sp>
      <p:pic>
        <p:nvPicPr>
          <p:cNvPr id="11" name="Picture 10">
            <a:extLst>
              <a:ext uri="{FF2B5EF4-FFF2-40B4-BE49-F238E27FC236}">
                <a16:creationId xmlns:a16="http://schemas.microsoft.com/office/drawing/2014/main" xmlns="" id="{D9812E93-DEA1-4752-9E36-0C7CFDCE5E1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6428" y="1219011"/>
            <a:ext cx="3429000" cy="5661247"/>
          </a:xfrm>
          <a:prstGeom prst="rect">
            <a:avLst/>
          </a:prstGeom>
        </p:spPr>
      </p:pic>
      <p:pic>
        <p:nvPicPr>
          <p:cNvPr id="13" name="Picture 12">
            <a:extLst>
              <a:ext uri="{FF2B5EF4-FFF2-40B4-BE49-F238E27FC236}">
                <a16:creationId xmlns:a16="http://schemas.microsoft.com/office/drawing/2014/main" xmlns="" id="{8A57A869-1FB1-4F81-BF14-23E93234E6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9663" y="1196753"/>
            <a:ext cx="3429000" cy="56612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AAB819F3-3B98-4D84-A8B0-CAE8980616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9592" y="398591"/>
            <a:ext cx="3429000" cy="5733256"/>
          </a:xfrm>
          <a:prstGeom prst="rect">
            <a:avLst/>
          </a:prstGeom>
        </p:spPr>
      </p:pic>
      <p:pic>
        <p:nvPicPr>
          <p:cNvPr id="11" name="Picture 10">
            <a:extLst>
              <a:ext uri="{FF2B5EF4-FFF2-40B4-BE49-F238E27FC236}">
                <a16:creationId xmlns:a16="http://schemas.microsoft.com/office/drawing/2014/main" xmlns="" id="{568E4B73-B024-4A21-8EF0-E836E937429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19464" y="404664"/>
            <a:ext cx="3429000" cy="576848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684779B4-F8FB-4227-A995-184C7AA2A52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924" y="379155"/>
            <a:ext cx="3429000" cy="6137920"/>
          </a:xfrm>
          <a:prstGeom prst="rect">
            <a:avLst/>
          </a:prstGeom>
        </p:spPr>
      </p:pic>
      <p:pic>
        <p:nvPicPr>
          <p:cNvPr id="6" name="Picture 5">
            <a:extLst>
              <a:ext uri="{FF2B5EF4-FFF2-40B4-BE49-F238E27FC236}">
                <a16:creationId xmlns:a16="http://schemas.microsoft.com/office/drawing/2014/main" xmlns="" id="{A48D5B8D-814E-42C6-91C0-C2D13BA053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48064" y="372937"/>
            <a:ext cx="3429000" cy="6112126"/>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Metro</Template>
  <TotalTime>142</TotalTime>
  <Words>433</Words>
  <Application>Microsoft Office PowerPoint</Application>
  <PresentationFormat>On-screen Show (4:3)</PresentationFormat>
  <Paragraphs>57</Paragraphs>
  <Slides>10</Slides>
  <Notes>7</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Metro</vt:lpstr>
      <vt:lpstr>Agro peddle</vt:lpstr>
      <vt:lpstr>Introduction</vt:lpstr>
      <vt:lpstr>Abstract</vt:lpstr>
      <vt:lpstr>Problem Statement</vt:lpstr>
      <vt:lpstr>Literature survey</vt:lpstr>
      <vt:lpstr>METHODOLOGY</vt:lpstr>
      <vt:lpstr>Work till date</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dc:title>
  <dc:creator>SRUJAL</dc:creator>
  <cp:lastModifiedBy>Windows User</cp:lastModifiedBy>
  <cp:revision>22</cp:revision>
  <dcterms:created xsi:type="dcterms:W3CDTF">2020-03-13T14:42:59Z</dcterms:created>
  <dcterms:modified xsi:type="dcterms:W3CDTF">2023-09-04T07:32:08Z</dcterms:modified>
</cp:coreProperties>
</file>

<file path=docProps/thumbnail.jpeg>
</file>